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59" r:id="rId4"/>
    <p:sldId id="260" r:id="rId5"/>
    <p:sldId id="261" r:id="rId6"/>
    <p:sldId id="262" r:id="rId7"/>
    <p:sldId id="266" r:id="rId8"/>
    <p:sldId id="267" r:id="rId9"/>
    <p:sldId id="271" r:id="rId10"/>
    <p:sldId id="263" r:id="rId11"/>
    <p:sldId id="270" r:id="rId12"/>
    <p:sldId id="264" r:id="rId13"/>
    <p:sldId id="268" r:id="rId14"/>
    <p:sldId id="273"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59" d="100"/>
          <a:sy n="159" d="100"/>
        </p:scale>
        <p:origin x="84"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1643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806389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4231061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223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8681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538340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FAA695-64F0-48B9-B813-BA29F61AB435}"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3085597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804661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63394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78960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AA695-64F0-48B9-B813-BA29F61AB435}"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9975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244633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FAA695-64F0-48B9-B813-BA29F61AB435}" type="datetimeFigureOut">
              <a:rPr lang="en-US" smtClean="0"/>
              <a:t>6/8/2025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4158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FAA695-64F0-48B9-B813-BA29F61AB435}"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7622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AA695-64F0-48B9-B813-BA29F61AB435}" type="datetimeFigureOut">
              <a:rPr lang="en-US" smtClean="0"/>
              <a:t>6/8/2025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90028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984420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AA695-64F0-48B9-B813-BA29F61AB435}"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6903B-5128-4ADF-8785-5BFFE8EFDE3B}" type="slidenum">
              <a:rPr lang="en-US" smtClean="0"/>
              <a:t>‹#›</a:t>
            </a:fld>
            <a:endParaRPr lang="en-US"/>
          </a:p>
        </p:txBody>
      </p:sp>
    </p:spTree>
    <p:extLst>
      <p:ext uri="{BB962C8B-B14F-4D97-AF65-F5344CB8AC3E}">
        <p14:creationId xmlns:p14="http://schemas.microsoft.com/office/powerpoint/2010/main" val="106754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FAA695-64F0-48B9-B813-BA29F61AB435}" type="datetimeFigureOut">
              <a:rPr lang="en-US" smtClean="0"/>
              <a:t>6/8/2025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A6903B-5128-4ADF-8785-5BFFE8EFDE3B}" type="slidenum">
              <a:rPr lang="en-US" smtClean="0"/>
              <a:t>‹#›</a:t>
            </a:fld>
            <a:endParaRPr lang="en-US"/>
          </a:p>
        </p:txBody>
      </p:sp>
    </p:spTree>
    <p:extLst>
      <p:ext uri="{BB962C8B-B14F-4D97-AF65-F5344CB8AC3E}">
        <p14:creationId xmlns:p14="http://schemas.microsoft.com/office/powerpoint/2010/main" val="27232916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5.jpe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jpe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audio" Target="../media/media5.m4a"/><Relationship Id="rId13" Type="http://schemas.openxmlformats.org/officeDocument/2006/relationships/image" Target="../media/image4.png"/><Relationship Id="rId3" Type="http://schemas.microsoft.com/office/2007/relationships/media" Target="../media/media3.m4a"/><Relationship Id="rId7" Type="http://schemas.microsoft.com/office/2007/relationships/media" Target="../media/media5.m4a"/><Relationship Id="rId12"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audio" Target="../media/media4.m4a"/><Relationship Id="rId11" Type="http://schemas.openxmlformats.org/officeDocument/2006/relationships/slideLayout" Target="../slideLayouts/slideLayout1.xml"/><Relationship Id="rId5" Type="http://schemas.microsoft.com/office/2007/relationships/media" Target="../media/media4.m4a"/><Relationship Id="rId10" Type="http://schemas.openxmlformats.org/officeDocument/2006/relationships/audio" Target="../media/media6.m4a"/><Relationship Id="rId4" Type="http://schemas.openxmlformats.org/officeDocument/2006/relationships/audio" Target="../media/media3.m4a"/><Relationship Id="rId9" Type="http://schemas.microsoft.com/office/2007/relationships/media" Target="../media/media6.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microsoft.com/office/2007/relationships/media" Target="../media/media9.m4a"/><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jpeg"/><Relationship Id="rId5" Type="http://schemas.openxmlformats.org/officeDocument/2006/relationships/slideLayout" Target="../slideLayouts/slideLayout1.xml"/><Relationship Id="rId4" Type="http://schemas.openxmlformats.org/officeDocument/2006/relationships/audio" Target="../media/media9.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06" name="Group 1105">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07" name="Rectangle 1106">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8"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914894" y="1122363"/>
            <a:ext cx="3156229" cy="2387600"/>
          </a:xfrm>
        </p:spPr>
        <p:txBody>
          <a:bodyPr>
            <a:normAutofit/>
          </a:bodyPr>
          <a:lstStyle/>
          <a:p>
            <a:r>
              <a:rPr lang="en-US" dirty="0"/>
              <a:t>The Smart Bird Feeder</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7972042" y="3714751"/>
            <a:ext cx="4564061" cy="2092325"/>
          </a:xfrm>
        </p:spPr>
        <p:txBody>
          <a:bodyPr>
            <a:normAutofit/>
          </a:bodyPr>
          <a:lstStyle/>
          <a:p>
            <a:r>
              <a:rPr lang="en-US" sz="2800" dirty="0"/>
              <a:t>EET411L – Final Project</a:t>
            </a:r>
          </a:p>
        </p:txBody>
      </p:sp>
      <p:pic>
        <p:nvPicPr>
          <p:cNvPr id="1026" name="Picture 2">
            <a:extLst>
              <a:ext uri="{FF2B5EF4-FFF2-40B4-BE49-F238E27FC236}">
                <a16:creationId xmlns:a16="http://schemas.microsoft.com/office/drawing/2014/main" id="{33055A5D-A77A-EAB4-8E21-0A4FD5C97B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516" r="-1" b="4751"/>
          <a:stretch/>
        </p:blipFill>
        <p:spPr bwMode="auto">
          <a:xfrm>
            <a:off x="-5598" y="-17230"/>
            <a:ext cx="7606165" cy="6875230"/>
          </a:xfrm>
          <a:prstGeom prst="rect">
            <a:avLst/>
          </a:prstGeom>
          <a:noFill/>
          <a:extLst>
            <a:ext uri="{909E8E84-426E-40DD-AFC4-6F175D3DCCD1}">
              <a14:hiddenFill xmlns:a14="http://schemas.microsoft.com/office/drawing/2010/main">
                <a:solidFill>
                  <a:srgbClr val="FFFFFF"/>
                </a:solidFill>
              </a14:hiddenFill>
            </a:ext>
          </a:extLst>
        </p:spPr>
      </p:pic>
      <p:grpSp>
        <p:nvGrpSpPr>
          <p:cNvPr id="1110" name="Group 1109">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11"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12"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3"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4"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15"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6"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7"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8"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9"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0"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1"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2"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3"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4"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5"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6"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7"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1"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7"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8"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9"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40"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1"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2"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3"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4"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5"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6"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7"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8"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9"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0"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1"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52"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3"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4"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5"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6"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7"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8"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9"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0"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1"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2"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3"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4"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166" name="Group 1165">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67"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8"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9"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0"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1"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2"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3"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4"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5"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6"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pic>
        <p:nvPicPr>
          <p:cNvPr id="5" name="Sldie 1">
            <a:hlinkClick r:id="" action="ppaction://media"/>
            <a:extLst>
              <a:ext uri="{FF2B5EF4-FFF2-40B4-BE49-F238E27FC236}">
                <a16:creationId xmlns:a16="http://schemas.microsoft.com/office/drawing/2014/main" id="{00D3CF32-99B3-D664-8BFF-2B1C32ECB5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73970" y="615951"/>
            <a:ext cx="406400" cy="406400"/>
          </a:xfrm>
          <a:prstGeom prst="rect">
            <a:avLst/>
          </a:prstGeom>
        </p:spPr>
      </p:pic>
    </p:spTree>
    <p:extLst>
      <p:ext uri="{BB962C8B-B14F-4D97-AF65-F5344CB8AC3E}">
        <p14:creationId xmlns:p14="http://schemas.microsoft.com/office/powerpoint/2010/main" val="13126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63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947249" y="161925"/>
            <a:ext cx="7406374" cy="952500"/>
          </a:xfrm>
        </p:spPr>
        <p:txBody>
          <a:bodyPr>
            <a:normAutofit/>
          </a:bodyPr>
          <a:lstStyle/>
          <a:p>
            <a:r>
              <a:rPr lang="en-US" dirty="0"/>
              <a:t>Flowchart</a:t>
            </a:r>
          </a:p>
        </p:txBody>
      </p:sp>
      <p:pic>
        <p:nvPicPr>
          <p:cNvPr id="9219" name="Picture 3">
            <a:extLst>
              <a:ext uri="{FF2B5EF4-FFF2-40B4-BE49-F238E27FC236}">
                <a16:creationId xmlns:a16="http://schemas.microsoft.com/office/drawing/2014/main" id="{96C879EF-C75F-2297-909A-72AD23C67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603" y="1219200"/>
            <a:ext cx="11352794" cy="5476875"/>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0">
            <a:hlinkClick r:id="" action="ppaction://media"/>
            <a:extLst>
              <a:ext uri="{FF2B5EF4-FFF2-40B4-BE49-F238E27FC236}">
                <a16:creationId xmlns:a16="http://schemas.microsoft.com/office/drawing/2014/main" id="{250DE654-EC13-15ED-DE03-A51AA1E6CA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5153" y="812800"/>
            <a:ext cx="406400" cy="406400"/>
          </a:xfrm>
          <a:prstGeom prst="rect">
            <a:avLst/>
          </a:prstGeom>
        </p:spPr>
      </p:pic>
    </p:spTree>
    <p:extLst>
      <p:ext uri="{BB962C8B-B14F-4D97-AF65-F5344CB8AC3E}">
        <p14:creationId xmlns:p14="http://schemas.microsoft.com/office/powerpoint/2010/main" val="4863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69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90D6A920-12BE-E91A-F142-4D19AC411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75" y="76200"/>
            <a:ext cx="7976566" cy="6781800"/>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1">
            <a:hlinkClick r:id="" action="ppaction://media"/>
            <a:extLst>
              <a:ext uri="{FF2B5EF4-FFF2-40B4-BE49-F238E27FC236}">
                <a16:creationId xmlns:a16="http://schemas.microsoft.com/office/drawing/2014/main" id="{0277D59A-94C3-53B7-A60A-A988828C9C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4317" y="308429"/>
            <a:ext cx="406400" cy="406400"/>
          </a:xfrm>
          <a:prstGeom prst="rect">
            <a:avLst/>
          </a:prstGeom>
        </p:spPr>
      </p:pic>
    </p:spTree>
    <p:extLst>
      <p:ext uri="{BB962C8B-B14F-4D97-AF65-F5344CB8AC3E}">
        <p14:creationId xmlns:p14="http://schemas.microsoft.com/office/powerpoint/2010/main" val="9605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7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273" name="Group 1127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274" name="Group 1127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28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28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29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9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0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0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1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1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1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1275" name="Group 1127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27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7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7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7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8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grpSp>
      <p:grpSp>
        <p:nvGrpSpPr>
          <p:cNvPr id="11314" name="Group 1131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315" name="Rectangle 1131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1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4763336" y="9525"/>
            <a:ext cx="6050713" cy="1003300"/>
          </a:xfrm>
        </p:spPr>
        <p:txBody>
          <a:bodyPr vert="horz" lIns="91440" tIns="45720" rIns="91440" bIns="45720" rtlCol="0" anchor="ctr">
            <a:normAutofit/>
          </a:bodyPr>
          <a:lstStyle/>
          <a:p>
            <a:r>
              <a:rPr lang="en-US" sz="3600" dirty="0"/>
              <a:t>How It Works</a:t>
            </a:r>
          </a:p>
        </p:txBody>
      </p:sp>
      <p:pic>
        <p:nvPicPr>
          <p:cNvPr id="11266" name="Picture 2">
            <a:extLst>
              <a:ext uri="{FF2B5EF4-FFF2-40B4-BE49-F238E27FC236}">
                <a16:creationId xmlns:a16="http://schemas.microsoft.com/office/drawing/2014/main" id="{D19ED240-9DD3-8886-B1A4-6968ACDEE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616" r="22689"/>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1318" name="Group 1131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319" name="Rectangle 1131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2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2" name="Rectangle 1132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2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2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3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7" name="Rectangle 1134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4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4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59" name="Rectangle 1135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36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6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7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7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7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4" name="Rectangle 1">
            <a:extLst>
              <a:ext uri="{FF2B5EF4-FFF2-40B4-BE49-F238E27FC236}">
                <a16:creationId xmlns:a16="http://schemas.microsoft.com/office/drawing/2014/main" id="{358A5469-DF0C-36B5-90CB-70E919428E24}"/>
              </a:ext>
            </a:extLst>
          </p:cNvPr>
          <p:cNvSpPr>
            <a:spLocks noGrp="1" noChangeArrowheads="1"/>
          </p:cNvSpPr>
          <p:nvPr>
            <p:ph type="subTitle" idx="1"/>
          </p:nvPr>
        </p:nvSpPr>
        <p:spPr bwMode="auto">
          <a:xfrm>
            <a:off x="4576764" y="912813"/>
            <a:ext cx="7477124" cy="58594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110000"/>
              </a:lnSpc>
              <a:tabLst/>
            </a:pPr>
            <a:r>
              <a:rPr lang="en-US" dirty="0"/>
              <a:t>During the day, the light sensors activate the system. If an object lands on the feeder, the load cell checks the weight. If it matches a bird, the servo opens the gate. If the weight is too high, access is denied. Safety sensors ensure the gate does not harm animals. If the tray is empty, the servo rotates the feeder wheel. Food levels and system status are monitored, and alerts are sent as needed. The solar tracker adjusts panel position for sunlight, and the power system manages battery charging efficiently. At night, the system enters low-power mode.</a:t>
            </a:r>
            <a:endParaRPr kumimoji="0" lang="en-US" altLang="en-US" b="0" i="0" u="none" strike="noStrike" normalizeH="0" baseline="0" dirty="0">
              <a:ln>
                <a:noFill/>
              </a:ln>
              <a:solidFill>
                <a:schemeClr val="tx1"/>
              </a:solidFill>
            </a:endParaRPr>
          </a:p>
        </p:txBody>
      </p:sp>
      <p:pic>
        <p:nvPicPr>
          <p:cNvPr id="3" name="Slide eleven">
            <a:hlinkClick r:id="" action="ppaction://media"/>
            <a:extLst>
              <a:ext uri="{FF2B5EF4-FFF2-40B4-BE49-F238E27FC236}">
                <a16:creationId xmlns:a16="http://schemas.microsoft.com/office/drawing/2014/main" id="{0C79DB1F-BAF2-DC8E-0790-BFB5EFD2B2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4650" y="307975"/>
            <a:ext cx="406400" cy="406400"/>
          </a:xfrm>
          <a:prstGeom prst="rect">
            <a:avLst/>
          </a:prstGeom>
        </p:spPr>
      </p:pic>
    </p:spTree>
    <p:extLst>
      <p:ext uri="{BB962C8B-B14F-4D97-AF65-F5344CB8AC3E}">
        <p14:creationId xmlns:p14="http://schemas.microsoft.com/office/powerpoint/2010/main" val="308197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857900" y="258619"/>
            <a:ext cx="8001000" cy="1339272"/>
          </a:xfrm>
        </p:spPr>
        <p:txBody>
          <a:bodyPr>
            <a:normAutofit/>
          </a:bodyPr>
          <a:lstStyle/>
          <a:p>
            <a:r>
              <a:rPr lang="en-US" dirty="0"/>
              <a:t>Parts List and budget</a:t>
            </a:r>
          </a:p>
        </p:txBody>
      </p:sp>
      <p:pic>
        <p:nvPicPr>
          <p:cNvPr id="4" name="Picture 3">
            <a:extLst>
              <a:ext uri="{FF2B5EF4-FFF2-40B4-BE49-F238E27FC236}">
                <a16:creationId xmlns:a16="http://schemas.microsoft.com/office/drawing/2014/main" id="{8774F13D-DED3-458A-1035-8493A60C505D}"/>
              </a:ext>
            </a:extLst>
          </p:cNvPr>
          <p:cNvPicPr>
            <a:picLocks noChangeAspect="1"/>
          </p:cNvPicPr>
          <p:nvPr/>
        </p:nvPicPr>
        <p:blipFill>
          <a:blip r:embed="rId4"/>
          <a:stretch>
            <a:fillRect/>
          </a:stretch>
        </p:blipFill>
        <p:spPr>
          <a:xfrm>
            <a:off x="2264228" y="2039548"/>
            <a:ext cx="9481457" cy="2618543"/>
          </a:xfrm>
          <a:prstGeom prst="rect">
            <a:avLst/>
          </a:prstGeom>
        </p:spPr>
      </p:pic>
      <p:pic>
        <p:nvPicPr>
          <p:cNvPr id="5" name="slide 13">
            <a:hlinkClick r:id="" action="ppaction://media"/>
            <a:extLst>
              <a:ext uri="{FF2B5EF4-FFF2-40B4-BE49-F238E27FC236}">
                <a16:creationId xmlns:a16="http://schemas.microsoft.com/office/drawing/2014/main" id="{B29099D7-DE96-DC30-07E1-CCD1BA384F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8904" y="399473"/>
            <a:ext cx="406400" cy="406400"/>
          </a:xfrm>
          <a:prstGeom prst="rect">
            <a:avLst/>
          </a:prstGeom>
        </p:spPr>
      </p:pic>
    </p:spTree>
    <p:extLst>
      <p:ext uri="{BB962C8B-B14F-4D97-AF65-F5344CB8AC3E}">
        <p14:creationId xmlns:p14="http://schemas.microsoft.com/office/powerpoint/2010/main" val="41887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7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221" name="Group 3220">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22" name="Rectangle 3221">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23"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6615112" y="1122363"/>
            <a:ext cx="4052887" cy="2387600"/>
          </a:xfrm>
        </p:spPr>
        <p:txBody>
          <a:bodyPr>
            <a:normAutofit/>
          </a:bodyPr>
          <a:lstStyle/>
          <a:p>
            <a:r>
              <a:rPr lang="en-US" dirty="0"/>
              <a:t>The Smart Bird Feeder</a:t>
            </a:r>
          </a:p>
        </p:txBody>
      </p:sp>
      <p:pic>
        <p:nvPicPr>
          <p:cNvPr id="3074" name="Picture 2">
            <a:extLst>
              <a:ext uri="{FF2B5EF4-FFF2-40B4-BE49-F238E27FC236}">
                <a16:creationId xmlns:a16="http://schemas.microsoft.com/office/drawing/2014/main" id="{C88C2BD9-9BE0-0C47-4A94-1057CDB68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9771" r="13501"/>
          <a:stretch>
            <a:fillRect/>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225" name="Group 3224">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226"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27"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28"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29"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30"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1"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2"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3"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4"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5"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6"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7"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8"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9"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0"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1"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2"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3"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4"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5"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6"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7"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8"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9"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0"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1"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2"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3"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4"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55"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6"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7"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8"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9"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0"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1"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2"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3"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81"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18"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19"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20"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24"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6"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7"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8"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9"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0"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1"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2"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3"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4"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5"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3265" name="Group 3264">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266"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7"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8"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9"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0"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1"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2"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3"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4"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5"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pic>
        <p:nvPicPr>
          <p:cNvPr id="3" name="Slide 14">
            <a:hlinkClick r:id="" action="ppaction://media"/>
            <a:extLst>
              <a:ext uri="{FF2B5EF4-FFF2-40B4-BE49-F238E27FC236}">
                <a16:creationId xmlns:a16="http://schemas.microsoft.com/office/drawing/2014/main" id="{A8B2DD9A-211E-BD9D-88AF-FD89DD158B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80219" y="309563"/>
            <a:ext cx="406400" cy="406400"/>
          </a:xfrm>
          <a:prstGeom prst="rect">
            <a:avLst/>
          </a:prstGeom>
        </p:spPr>
      </p:pic>
    </p:spTree>
    <p:extLst>
      <p:ext uri="{BB962C8B-B14F-4D97-AF65-F5344CB8AC3E}">
        <p14:creationId xmlns:p14="http://schemas.microsoft.com/office/powerpoint/2010/main" val="106474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6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0CB3562-F1EB-8F60-82D7-05B3DE08DAEE}"/>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t="8150" b="6945"/>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7449312" y="-1320800"/>
            <a:ext cx="8791575" cy="2387600"/>
          </a:xfrm>
        </p:spPr>
        <p:txBody>
          <a:bodyPr vert="horz" lIns="91440" tIns="45720" rIns="91440" bIns="45720" rtlCol="0">
            <a:normAutofit/>
          </a:bodyPr>
          <a:lstStyle/>
          <a:p>
            <a:r>
              <a:rPr lang="en-US" dirty="0"/>
              <a:t>Conclusion</a:t>
            </a:r>
          </a:p>
        </p:txBody>
      </p:sp>
      <p:sp>
        <p:nvSpPr>
          <p:cNvPr id="5" name="Rectangle 2">
            <a:extLst>
              <a:ext uri="{FF2B5EF4-FFF2-40B4-BE49-F238E27FC236}">
                <a16:creationId xmlns:a16="http://schemas.microsoft.com/office/drawing/2014/main" id="{DECD0BC7-CF27-EA6C-1CA6-3B43CE8C1CAE}"/>
              </a:ext>
            </a:extLst>
          </p:cNvPr>
          <p:cNvSpPr>
            <a:spLocks noGrp="1" noChangeArrowheads="1"/>
          </p:cNvSpPr>
          <p:nvPr>
            <p:ph type="subTitle" idx="1"/>
          </p:nvPr>
        </p:nvSpPr>
        <p:spPr bwMode="auto">
          <a:xfrm>
            <a:off x="2572115" y="3621087"/>
            <a:ext cx="9754394" cy="25968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90000"/>
              </a:lnSpc>
              <a:buFont typeface="Wingdings 3" panose="05040102010807070707" pitchFamily="18" charset="2"/>
              <a:buChar char=""/>
              <a:tabLst/>
            </a:pPr>
            <a:endParaRPr kumimoji="0" lang="en-US" altLang="en-US" sz="1000" b="0" i="0" u="none" strike="noStrike" normalizeH="0" baseline="0" dirty="0">
              <a:ln>
                <a:noFill/>
              </a:ln>
              <a:solidFill>
                <a:schemeClr val="tx1"/>
              </a:solidFill>
            </a:endParaRPr>
          </a:p>
          <a:p>
            <a:pPr marL="0" marR="0" lvl="0" indent="0" fontAlgn="base">
              <a:lnSpc>
                <a:spcPct val="90000"/>
              </a:lnSpc>
              <a:buFont typeface="Wingdings 3" panose="05040102010807070707" pitchFamily="18" charset="2"/>
              <a:buChar char=""/>
              <a:tabLst/>
            </a:pPr>
            <a:r>
              <a:rPr lang="en-US" dirty="0"/>
              <a:t>The smart bird feeder protects food from unwanted animals by using weight detection and automated access control. Safety and reliability have been improved through design changes. The system is solar-powered, weather-resistant, and features smart monitoring. Future improvements may include optional camera integration. Testing is ongoing and the system shows promising results.</a:t>
            </a:r>
            <a:endParaRPr kumimoji="0" lang="en-US" altLang="en-US" sz="1000" b="0" i="0" u="none" strike="noStrike" normalizeH="0" baseline="0" dirty="0">
              <a:ln>
                <a:noFill/>
              </a:ln>
              <a:solidFill>
                <a:schemeClr val="tx1"/>
              </a:solidFill>
            </a:endParaRPr>
          </a:p>
        </p:txBody>
      </p:sp>
      <p:pic>
        <p:nvPicPr>
          <p:cNvPr id="3" name="Conclusion">
            <a:hlinkClick r:id="" action="ppaction://media"/>
            <a:extLst>
              <a:ext uri="{FF2B5EF4-FFF2-40B4-BE49-F238E27FC236}">
                <a16:creationId xmlns:a16="http://schemas.microsoft.com/office/drawing/2014/main" id="{2B5E555E-2229-8128-E18B-7E0788EF8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8274" y="386347"/>
            <a:ext cx="406400" cy="406400"/>
          </a:xfrm>
          <a:prstGeom prst="rect">
            <a:avLst/>
          </a:prstGeom>
        </p:spPr>
      </p:pic>
    </p:spTree>
    <p:extLst>
      <p:ext uri="{BB962C8B-B14F-4D97-AF65-F5344CB8AC3E}">
        <p14:creationId xmlns:p14="http://schemas.microsoft.com/office/powerpoint/2010/main" val="37809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DE1F71-FF91-A80E-6597-AC744E946B42}"/>
              </a:ext>
            </a:extLst>
          </p:cNvPr>
          <p:cNvPicPr>
            <a:picLocks noChangeAspect="1" noChangeArrowheads="1"/>
          </p:cNvPicPr>
          <p:nvPr/>
        </p:nvPicPr>
        <p:blipFill>
          <a:blip r:embed="rId12">
            <a:alphaModFix amt="40000"/>
            <a:extLst>
              <a:ext uri="{28A0092B-C50C-407E-A947-70E740481C1C}">
                <a14:useLocalDpi xmlns:a14="http://schemas.microsoft.com/office/drawing/2010/main" val="0"/>
              </a:ext>
            </a:extLst>
          </a:blip>
          <a:srcRect l="2222" r="1" b="1"/>
          <a:stretch/>
        </p:blipFill>
        <p:spPr bwMode="auto">
          <a:xfrm>
            <a:off x="0"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229446" y="2056415"/>
            <a:ext cx="6667934" cy="1496291"/>
          </a:xfrm>
        </p:spPr>
        <p:txBody>
          <a:bodyPr vert="horz" lIns="91440" tIns="45720" rIns="91440" bIns="45720" rtlCol="0">
            <a:normAutofit/>
          </a:bodyPr>
          <a:lstStyle/>
          <a:p>
            <a:r>
              <a:rPr lang="en-US" dirty="0"/>
              <a:t>Project Team 4</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5423725" y="3857614"/>
            <a:ext cx="6765100" cy="1947333"/>
          </a:xfrm>
        </p:spPr>
        <p:txBody>
          <a:bodyPr vert="horz" lIns="91440" tIns="45720" rIns="91440" bIns="45720" rtlCol="0">
            <a:noAutofit/>
          </a:bodyPr>
          <a:lstStyle/>
          <a:p>
            <a:pPr>
              <a:buFont typeface="Wingdings 3" panose="05040102010807070707" pitchFamily="18" charset="2"/>
              <a:buChar char=""/>
            </a:pPr>
            <a:r>
              <a:rPr lang="en-US" sz="3200" dirty="0">
                <a:solidFill>
                  <a:schemeClr val="tx1"/>
                </a:solidFill>
              </a:rPr>
              <a:t>Jeffery Wheeler – Project Lead</a:t>
            </a:r>
          </a:p>
          <a:p>
            <a:pPr>
              <a:buFont typeface="Wingdings 3" panose="05040102010807070707" pitchFamily="18" charset="2"/>
              <a:buChar char=""/>
            </a:pPr>
            <a:r>
              <a:rPr lang="en-US" sz="3200" dirty="0">
                <a:solidFill>
                  <a:schemeClr val="tx1"/>
                </a:solidFill>
              </a:rPr>
              <a:t>Joshua Tilson</a:t>
            </a:r>
          </a:p>
          <a:p>
            <a:pPr>
              <a:buFont typeface="Wingdings 3" panose="05040102010807070707" pitchFamily="18" charset="2"/>
              <a:buChar char=""/>
            </a:pPr>
            <a:r>
              <a:rPr lang="en-US" sz="3200" dirty="0">
                <a:solidFill>
                  <a:schemeClr val="tx1"/>
                </a:solidFill>
              </a:rPr>
              <a:t>Sean Copple </a:t>
            </a:r>
          </a:p>
          <a:p>
            <a:pPr>
              <a:buFont typeface="Wingdings 3" panose="05040102010807070707" pitchFamily="18" charset="2"/>
              <a:buChar char=""/>
            </a:pPr>
            <a:r>
              <a:rPr lang="en-US" sz="3200" dirty="0">
                <a:solidFill>
                  <a:schemeClr val="tx1"/>
                </a:solidFill>
              </a:rPr>
              <a:t>Valentin Wolf</a:t>
            </a:r>
          </a:p>
        </p:txBody>
      </p:sp>
      <p:pic>
        <p:nvPicPr>
          <p:cNvPr id="5" name="Slide two Jeff">
            <a:hlinkClick r:id="" action="ppaction://media"/>
            <a:extLst>
              <a:ext uri="{FF2B5EF4-FFF2-40B4-BE49-F238E27FC236}">
                <a16:creationId xmlns:a16="http://schemas.microsoft.com/office/drawing/2014/main" id="{EE3ED775-86EB-0E8F-6D9F-50511A89AF3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4614015" y="1231995"/>
            <a:ext cx="406400" cy="406400"/>
          </a:xfrm>
          <a:prstGeom prst="rect">
            <a:avLst/>
          </a:prstGeom>
        </p:spPr>
      </p:pic>
      <p:pic>
        <p:nvPicPr>
          <p:cNvPr id="6" name="Slide two Josh">
            <a:hlinkClick r:id="" action="ppaction://media"/>
            <a:extLst>
              <a:ext uri="{FF2B5EF4-FFF2-40B4-BE49-F238E27FC236}">
                <a16:creationId xmlns:a16="http://schemas.microsoft.com/office/drawing/2014/main" id="{A015BDB5-7FC0-A603-E22A-940530DCFBF7}"/>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5539110" y="1250068"/>
            <a:ext cx="406400" cy="406400"/>
          </a:xfrm>
          <a:prstGeom prst="rect">
            <a:avLst/>
          </a:prstGeom>
        </p:spPr>
      </p:pic>
      <p:pic>
        <p:nvPicPr>
          <p:cNvPr id="7" name="Slide two Sean">
            <a:hlinkClick r:id="" action="ppaction://media"/>
            <a:extLst>
              <a:ext uri="{FF2B5EF4-FFF2-40B4-BE49-F238E27FC236}">
                <a16:creationId xmlns:a16="http://schemas.microsoft.com/office/drawing/2014/main" id="{9A8174A8-7303-06AD-7796-B73FFB024727}"/>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464205" y="1246842"/>
            <a:ext cx="406400" cy="406400"/>
          </a:xfrm>
          <a:prstGeom prst="rect">
            <a:avLst/>
          </a:prstGeom>
        </p:spPr>
      </p:pic>
      <p:pic>
        <p:nvPicPr>
          <p:cNvPr id="8" name="Slide two Valentin">
            <a:hlinkClick r:id="" action="ppaction://media"/>
            <a:extLst>
              <a:ext uri="{FF2B5EF4-FFF2-40B4-BE49-F238E27FC236}">
                <a16:creationId xmlns:a16="http://schemas.microsoft.com/office/drawing/2014/main" id="{46E352C0-079A-1D4D-6552-3861EB0ADE6E}"/>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7389300" y="1231995"/>
            <a:ext cx="406400" cy="406400"/>
          </a:xfrm>
          <a:prstGeom prst="rect">
            <a:avLst/>
          </a:prstGeom>
        </p:spPr>
      </p:pic>
      <p:pic>
        <p:nvPicPr>
          <p:cNvPr id="9" name="Slide 2 Intro">
            <a:hlinkClick r:id="" action="ppaction://media"/>
            <a:extLst>
              <a:ext uri="{FF2B5EF4-FFF2-40B4-BE49-F238E27FC236}">
                <a16:creationId xmlns:a16="http://schemas.microsoft.com/office/drawing/2014/main" id="{C7449D0C-8C24-89A4-E9C3-E6B966E9CBC4}"/>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3688920" y="1231995"/>
            <a:ext cx="406400" cy="406400"/>
          </a:xfrm>
          <a:prstGeom prst="rect">
            <a:avLst/>
          </a:prstGeom>
        </p:spPr>
      </p:pic>
    </p:spTree>
    <p:extLst>
      <p:ext uri="{BB962C8B-B14F-4D97-AF65-F5344CB8AC3E}">
        <p14:creationId xmlns:p14="http://schemas.microsoft.com/office/powerpoint/2010/main" val="264424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32" fill="hold"/>
                                        <p:tgtEl>
                                          <p:spTgt spid="5"/>
                                        </p:tgtEl>
                                      </p:cBhvr>
                                    </p:cmd>
                                  </p:childTnLst>
                                </p:cTn>
                              </p:par>
                            </p:childTnLst>
                          </p:cTn>
                        </p:par>
                        <p:par>
                          <p:cTn id="7" fill="hold">
                            <p:stCondLst>
                              <p:cond delay="15832"/>
                            </p:stCondLst>
                            <p:childTnLst>
                              <p:par>
                                <p:cTn id="8" presetID="1" presetClass="mediacall" presetSubtype="0" fill="hold" nodeType="afterEffect">
                                  <p:stCondLst>
                                    <p:cond delay="0"/>
                                  </p:stCondLst>
                                  <p:childTnLst>
                                    <p:cmd type="call" cmd="playFrom(0.0)">
                                      <p:cBhvr>
                                        <p:cTn id="9" dur="16646" fill="hold"/>
                                        <p:tgtEl>
                                          <p:spTgt spid="6"/>
                                        </p:tgtEl>
                                      </p:cBhvr>
                                    </p:cmd>
                                  </p:childTnLst>
                                </p:cTn>
                              </p:par>
                            </p:childTnLst>
                          </p:cTn>
                        </p:par>
                        <p:par>
                          <p:cTn id="10" fill="hold">
                            <p:stCondLst>
                              <p:cond delay="32478"/>
                            </p:stCondLst>
                            <p:childTnLst>
                              <p:par>
                                <p:cTn id="11" presetID="1" presetClass="mediacall" presetSubtype="0" fill="hold" nodeType="afterEffect">
                                  <p:stCondLst>
                                    <p:cond delay="0"/>
                                  </p:stCondLst>
                                  <p:childTnLst>
                                    <p:cmd type="call" cmd="playFrom(0.0)">
                                      <p:cBhvr>
                                        <p:cTn id="12" dur="17991" fill="hold"/>
                                        <p:tgtEl>
                                          <p:spTgt spid="7"/>
                                        </p:tgtEl>
                                      </p:cBhvr>
                                    </p:cmd>
                                  </p:childTnLst>
                                </p:cTn>
                              </p:par>
                            </p:childTnLst>
                          </p:cTn>
                        </p:par>
                        <p:par>
                          <p:cTn id="13" fill="hold">
                            <p:stCondLst>
                              <p:cond delay="50469"/>
                            </p:stCondLst>
                            <p:childTnLst>
                              <p:par>
                                <p:cTn id="14" presetID="1" presetClass="mediacall" presetSubtype="0" fill="hold" nodeType="afterEffect">
                                  <p:stCondLst>
                                    <p:cond delay="0"/>
                                  </p:stCondLst>
                                  <p:childTnLst>
                                    <p:cmd type="call" cmd="playFrom(0.0)">
                                      <p:cBhvr>
                                        <p:cTn id="15" dur="19710" fill="hold"/>
                                        <p:tgtEl>
                                          <p:spTgt spid="8"/>
                                        </p:tgtEl>
                                      </p:cBhvr>
                                    </p:cmd>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61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audio>
              <p:cMediaNode vol="80000">
                <p:cTn id="23" fill="hold" display="0">
                  <p:stCondLst>
                    <p:cond delay="indefinite"/>
                  </p:stCondLst>
                  <p:endCondLst>
                    <p:cond evt="onStopAudio" delay="0">
                      <p:tgtEl>
                        <p:sldTgt/>
                      </p:tgtEl>
                    </p:cond>
                  </p:endCondLst>
                </p:cTn>
                <p:tgtEl>
                  <p:spTgt spid="8"/>
                </p:tgtEl>
              </p:cMediaNode>
            </p:audio>
            <p:audio>
              <p:cMediaNode vol="80000">
                <p:cTn id="24"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Visually searched image">
            <a:extLst>
              <a:ext uri="{FF2B5EF4-FFF2-40B4-BE49-F238E27FC236}">
                <a16:creationId xmlns:a16="http://schemas.microsoft.com/office/drawing/2014/main" id="{812E597F-453F-119A-BC61-96C622D20428}"/>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t="14093" b="29657"/>
          <a:stretch/>
        </p:blipFill>
        <p:spPr bwMode="auto">
          <a:xfrm>
            <a:off x="0" y="13798"/>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6530831" y="681036"/>
            <a:ext cx="4059238" cy="771526"/>
          </a:xfrm>
        </p:spPr>
        <p:txBody>
          <a:bodyPr vert="horz" lIns="91440" tIns="45720" rIns="91440" bIns="45720" rtlCol="0">
            <a:noAutofit/>
          </a:bodyPr>
          <a:lstStyle/>
          <a:p>
            <a:r>
              <a:rPr lang="en-US" sz="6000" dirty="0"/>
              <a:t>outline</a:t>
            </a:r>
          </a:p>
        </p:txBody>
      </p:sp>
      <p:sp>
        <p:nvSpPr>
          <p:cNvPr id="4" name="Rectangle 1">
            <a:extLst>
              <a:ext uri="{FF2B5EF4-FFF2-40B4-BE49-F238E27FC236}">
                <a16:creationId xmlns:a16="http://schemas.microsoft.com/office/drawing/2014/main" id="{CC94EC16-EBC6-F6F2-8431-97F85EB5BF2E}"/>
              </a:ext>
            </a:extLst>
          </p:cNvPr>
          <p:cNvSpPr>
            <a:spLocks noGrp="1" noChangeArrowheads="1"/>
          </p:cNvSpPr>
          <p:nvPr>
            <p:ph type="subTitle" idx="1"/>
          </p:nvPr>
        </p:nvSpPr>
        <p:spPr bwMode="auto">
          <a:xfrm>
            <a:off x="7420119" y="1814514"/>
            <a:ext cx="6765100" cy="396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Introduction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Project Description</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to Use It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Block Diagram</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Detailed Schematic</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Flowchart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How It Works</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Parts List</a:t>
            </a:r>
          </a:p>
          <a:p>
            <a:pPr marL="514350" marR="0" lvl="0" indent="-514350" fontAlgn="base">
              <a:lnSpc>
                <a:spcPct val="90000"/>
              </a:lnSpc>
              <a:buFont typeface="Wingdings 3" panose="05040102010807070707" pitchFamily="18" charset="2"/>
              <a:buChar char=""/>
              <a:tabLst/>
            </a:pPr>
            <a:r>
              <a:rPr kumimoji="0" lang="en-US" altLang="en-US" sz="2400" b="0" i="0" u="none" strike="noStrike" normalizeH="0" baseline="0" dirty="0">
                <a:ln>
                  <a:noFill/>
                </a:ln>
                <a:solidFill>
                  <a:schemeClr val="tx1"/>
                </a:solidFill>
              </a:rPr>
              <a:t>Conclusion</a:t>
            </a:r>
          </a:p>
        </p:txBody>
      </p:sp>
      <p:pic>
        <p:nvPicPr>
          <p:cNvPr id="5" name="Slide 3">
            <a:hlinkClick r:id="" action="ppaction://media"/>
            <a:extLst>
              <a:ext uri="{FF2B5EF4-FFF2-40B4-BE49-F238E27FC236}">
                <a16:creationId xmlns:a16="http://schemas.microsoft.com/office/drawing/2014/main" id="{6A214F69-68AF-B7D3-DF66-16DADC411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74" y="681036"/>
            <a:ext cx="406400" cy="406400"/>
          </a:xfrm>
          <a:prstGeom prst="rect">
            <a:avLst/>
          </a:prstGeom>
        </p:spPr>
      </p:pic>
    </p:spTree>
    <p:extLst>
      <p:ext uri="{BB962C8B-B14F-4D97-AF65-F5344CB8AC3E}">
        <p14:creationId xmlns:p14="http://schemas.microsoft.com/office/powerpoint/2010/main" val="9663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5287A4D0-77F2-7B2B-DAFC-A19C329FFA0E}"/>
              </a:ext>
            </a:extLst>
          </p:cNvPr>
          <p:cNvPicPr>
            <a:picLocks noChangeAspect="1" noChangeArrowheads="1"/>
          </p:cNvPicPr>
          <p:nvPr/>
        </p:nvPicPr>
        <p:blipFill>
          <a:blip r:embed="rId6">
            <a:alphaModFix amt="40000"/>
            <a:extLst>
              <a:ext uri="{28A0092B-C50C-407E-A947-70E740481C1C}">
                <a14:useLocalDpi xmlns:a14="http://schemas.microsoft.com/office/drawing/2010/main" val="0"/>
              </a:ext>
            </a:extLst>
          </a:blip>
          <a:srcRect t="11817" b="8396"/>
          <a:stretch/>
        </p:blipFill>
        <p:spPr bwMode="auto">
          <a:xfrm>
            <a:off x="-317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697037" y="838200"/>
            <a:ext cx="8791575" cy="2387600"/>
          </a:xfrm>
        </p:spPr>
        <p:txBody>
          <a:bodyPr>
            <a:normAutofit/>
          </a:bodyPr>
          <a:lstStyle/>
          <a:p>
            <a:r>
              <a:rPr lang="en-US" dirty="0"/>
              <a:t>Introduction</a:t>
            </a:r>
          </a:p>
        </p:txBody>
      </p:sp>
      <p:sp>
        <p:nvSpPr>
          <p:cNvPr id="3" name="Subtitle 2">
            <a:extLst>
              <a:ext uri="{FF2B5EF4-FFF2-40B4-BE49-F238E27FC236}">
                <a16:creationId xmlns:a16="http://schemas.microsoft.com/office/drawing/2014/main" id="{8A45C419-EB60-6BBE-126A-E80B8544BF1B}"/>
              </a:ext>
            </a:extLst>
          </p:cNvPr>
          <p:cNvSpPr>
            <a:spLocks noGrp="1"/>
          </p:cNvSpPr>
          <p:nvPr>
            <p:ph type="subTitle" idx="1"/>
          </p:nvPr>
        </p:nvSpPr>
        <p:spPr>
          <a:xfrm>
            <a:off x="2705099" y="3846946"/>
            <a:ext cx="8259763" cy="2895600"/>
          </a:xfrm>
        </p:spPr>
        <p:txBody>
          <a:bodyPr>
            <a:normAutofit/>
          </a:bodyPr>
          <a:lstStyle/>
          <a:p>
            <a:r>
              <a:rPr lang="en-US" dirty="0"/>
              <a:t>"The Smart Bird Feeder is designed to allow birds access to food while preventing larger animals from stealing it. It uses sensors, servos, a load cell, and a solar-powered system to deliver food only to birds while monitoring food levels and system status."</a:t>
            </a:r>
            <a:endParaRPr lang="en-US" dirty="0">
              <a:solidFill>
                <a:schemeClr val="tx1"/>
              </a:solidFill>
            </a:endParaRPr>
          </a:p>
        </p:txBody>
      </p:sp>
      <p:pic>
        <p:nvPicPr>
          <p:cNvPr id="4" name="Slide 4 1">
            <a:hlinkClick r:id="" action="ppaction://media"/>
            <a:extLst>
              <a:ext uri="{FF2B5EF4-FFF2-40B4-BE49-F238E27FC236}">
                <a16:creationId xmlns:a16="http://schemas.microsoft.com/office/drawing/2014/main" id="{E1361C83-7983-726D-B268-249E9002D5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1621" y="635000"/>
            <a:ext cx="406400" cy="406400"/>
          </a:xfrm>
          <a:prstGeom prst="rect">
            <a:avLst/>
          </a:prstGeom>
        </p:spPr>
      </p:pic>
      <p:pic>
        <p:nvPicPr>
          <p:cNvPr id="5" name="Slide 4 2">
            <a:hlinkClick r:id="" action="ppaction://media"/>
            <a:extLst>
              <a:ext uri="{FF2B5EF4-FFF2-40B4-BE49-F238E27FC236}">
                <a16:creationId xmlns:a16="http://schemas.microsoft.com/office/drawing/2014/main" id="{7604AF8D-3BF4-51BA-687A-37C5A94F45A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453109" y="635000"/>
            <a:ext cx="406400" cy="406400"/>
          </a:xfrm>
          <a:prstGeom prst="rect">
            <a:avLst/>
          </a:prstGeom>
        </p:spPr>
      </p:pic>
    </p:spTree>
    <p:extLst>
      <p:ext uri="{BB962C8B-B14F-4D97-AF65-F5344CB8AC3E}">
        <p14:creationId xmlns:p14="http://schemas.microsoft.com/office/powerpoint/2010/main" val="207883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014"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86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4"/>
                </p:tgtEl>
              </p:cMediaNode>
            </p:audio>
            <p:audio>
              <p:cMediaNode vol="80000">
                <p:cTn id="20"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D79857D-6BF3-0AF9-DE93-8B5D63EEB239}"/>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t="12670" b="43315"/>
          <a:stretch/>
        </p:blipFill>
        <p:spPr bwMode="auto">
          <a:xfrm>
            <a:off x="-3176" y="-9256"/>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5139532" y="203994"/>
            <a:ext cx="8534400" cy="1507067"/>
          </a:xfrm>
        </p:spPr>
        <p:txBody>
          <a:bodyPr vert="horz" lIns="91440" tIns="45720" rIns="91440" bIns="45720" rtlCol="0" anchor="ctr">
            <a:normAutofit/>
          </a:bodyPr>
          <a:lstStyle/>
          <a:p>
            <a:r>
              <a:rPr lang="en-US" sz="4400" dirty="0"/>
              <a:t>Project Description</a:t>
            </a:r>
          </a:p>
        </p:txBody>
      </p:sp>
      <p:sp>
        <p:nvSpPr>
          <p:cNvPr id="7" name="TextBox 6">
            <a:extLst>
              <a:ext uri="{FF2B5EF4-FFF2-40B4-BE49-F238E27FC236}">
                <a16:creationId xmlns:a16="http://schemas.microsoft.com/office/drawing/2014/main" id="{C363929E-B044-9766-9E94-960880BA3B5F}"/>
              </a:ext>
            </a:extLst>
          </p:cNvPr>
          <p:cNvSpPr txBox="1"/>
          <p:nvPr/>
        </p:nvSpPr>
        <p:spPr>
          <a:xfrm>
            <a:off x="2170176" y="2085965"/>
            <a:ext cx="10021824" cy="3385542"/>
          </a:xfrm>
          <a:prstGeom prst="rect">
            <a:avLst/>
          </a:prstGeom>
          <a:noFill/>
        </p:spPr>
        <p:txBody>
          <a:bodyPr wrap="square" rtlCol="0">
            <a:spAutoFit/>
          </a:bodyPr>
          <a:lstStyle/>
          <a:p>
            <a:r>
              <a:rPr lang="en-US" sz="2800" b="1" dirty="0"/>
              <a:t>Key Functions:</a:t>
            </a:r>
          </a:p>
          <a:p>
            <a:pPr marL="285750" indent="-285750">
              <a:buFont typeface="Arial" panose="020B0604020202020204" pitchFamily="34" charset="0"/>
              <a:buChar char="•"/>
            </a:pPr>
            <a:r>
              <a:rPr lang="en-US" sz="2800" dirty="0"/>
              <a:t>Solar-powered system with tracking for maximum energy capture</a:t>
            </a:r>
          </a:p>
          <a:p>
            <a:pPr marL="285750" indent="-285750">
              <a:buFont typeface="Arial" panose="020B0604020202020204" pitchFamily="34" charset="0"/>
              <a:buChar char="•"/>
            </a:pPr>
            <a:r>
              <a:rPr lang="en-US" sz="2800" dirty="0"/>
              <a:t>Load cell to detect bird weight</a:t>
            </a:r>
          </a:p>
          <a:p>
            <a:pPr marL="285750" indent="-285750">
              <a:buFont typeface="Arial" panose="020B0604020202020204" pitchFamily="34" charset="0"/>
              <a:buChar char="•"/>
            </a:pPr>
            <a:r>
              <a:rPr lang="en-US" sz="2800" dirty="0"/>
              <a:t>Servo-controlled food gate</a:t>
            </a:r>
          </a:p>
          <a:p>
            <a:pPr marL="285750" indent="-285750">
              <a:buFont typeface="Arial" panose="020B0604020202020204" pitchFamily="34" charset="0"/>
              <a:buChar char="•"/>
            </a:pPr>
            <a:r>
              <a:rPr lang="en-US" sz="2800" dirty="0"/>
              <a:t>Light sensors to track day/night cycles</a:t>
            </a:r>
          </a:p>
          <a:p>
            <a:pPr marL="285750" indent="-285750">
              <a:buFont typeface="Arial" panose="020B0604020202020204" pitchFamily="34" charset="0"/>
              <a:buChar char="•"/>
            </a:pPr>
            <a:r>
              <a:rPr lang="en-US" sz="2800" dirty="0"/>
              <a:t>Food level monitoring</a:t>
            </a:r>
          </a:p>
          <a:p>
            <a:pPr marL="285750" indent="-285750">
              <a:buFont typeface="Arial" panose="020B0604020202020204" pitchFamily="34" charset="0"/>
              <a:buChar char="•"/>
            </a:pPr>
            <a:r>
              <a:rPr lang="en-US" sz="2800" dirty="0"/>
              <a:t>Safety sensors to protect birds from gate movement</a:t>
            </a:r>
          </a:p>
          <a:p>
            <a:pPr marL="285750" indent="-285750">
              <a:buFont typeface="Arial" panose="020B0604020202020204" pitchFamily="34" charset="0"/>
              <a:buChar char="•"/>
            </a:pPr>
            <a:endParaRPr lang="en-US" dirty="0"/>
          </a:p>
        </p:txBody>
      </p:sp>
      <p:pic>
        <p:nvPicPr>
          <p:cNvPr id="4" name="Slide 5">
            <a:hlinkClick r:id="" action="ppaction://media"/>
            <a:extLst>
              <a:ext uri="{FF2B5EF4-FFF2-40B4-BE49-F238E27FC236}">
                <a16:creationId xmlns:a16="http://schemas.microsoft.com/office/drawing/2014/main" id="{B5964E05-8E90-90F4-BE82-573DA03C8D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74" y="543106"/>
            <a:ext cx="406400" cy="406400"/>
          </a:xfrm>
          <a:prstGeom prst="rect">
            <a:avLst/>
          </a:prstGeom>
        </p:spPr>
      </p:pic>
    </p:spTree>
    <p:extLst>
      <p:ext uri="{BB962C8B-B14F-4D97-AF65-F5344CB8AC3E}">
        <p14:creationId xmlns:p14="http://schemas.microsoft.com/office/powerpoint/2010/main" val="10115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53D963-C014-51C3-CD3C-A7E35810B0DA}"/>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l="5254" r="7190"/>
          <a:stretch/>
        </p:blipFill>
        <p:spPr bwMode="auto">
          <a:xfrm>
            <a:off x="-3175"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433229" y="169676"/>
            <a:ext cx="8001000" cy="1012152"/>
          </a:xfrm>
        </p:spPr>
        <p:txBody>
          <a:bodyPr vert="horz" lIns="91440" tIns="45720" rIns="91440" bIns="45720" rtlCol="0">
            <a:normAutofit/>
          </a:bodyPr>
          <a:lstStyle/>
          <a:p>
            <a:r>
              <a:rPr lang="en-US" sz="5400" dirty="0"/>
              <a:t>How to Use It</a:t>
            </a:r>
          </a:p>
        </p:txBody>
      </p:sp>
      <p:sp>
        <p:nvSpPr>
          <p:cNvPr id="3" name="Rectangle 1">
            <a:extLst>
              <a:ext uri="{FF2B5EF4-FFF2-40B4-BE49-F238E27FC236}">
                <a16:creationId xmlns:a16="http://schemas.microsoft.com/office/drawing/2014/main" id="{7394981D-5DDE-88CA-90FA-F9616231ED4A}"/>
              </a:ext>
            </a:extLst>
          </p:cNvPr>
          <p:cNvSpPr>
            <a:spLocks noGrp="1" noChangeArrowheads="1"/>
          </p:cNvSpPr>
          <p:nvPr>
            <p:ph type="subTitle" idx="1"/>
          </p:nvPr>
        </p:nvSpPr>
        <p:spPr bwMode="auto">
          <a:xfrm>
            <a:off x="2317183" y="2005927"/>
            <a:ext cx="952337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Place the bird feeder outdoors</a:t>
            </a:r>
            <a:r>
              <a:rPr kumimoji="0" lang="en-US" altLang="en-US" sz="2400" b="0" i="0" u="none" strike="noStrike" cap="none" normalizeH="0" baseline="0" dirty="0">
                <a:ln>
                  <a:noFill/>
                </a:ln>
                <a:solidFill>
                  <a:schemeClr val="tx1"/>
                </a:solidFill>
                <a:effectLst/>
                <a:latin typeface="Arial" panose="020B0604020202020204" pitchFamily="34" charset="0"/>
              </a:rPr>
              <a:t> where it can get full sunlight.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Attach the solar tracker</a:t>
            </a:r>
            <a:r>
              <a:rPr kumimoji="0" lang="en-US" altLang="en-US" sz="2400" b="0" i="0" u="none" strike="noStrike" cap="none" normalizeH="0" baseline="0" dirty="0">
                <a:ln>
                  <a:noFill/>
                </a:ln>
                <a:solidFill>
                  <a:schemeClr val="tx1"/>
                </a:solidFill>
                <a:effectLst/>
                <a:latin typeface="Arial" panose="020B0604020202020204" pitchFamily="34" charset="0"/>
              </a:rPr>
              <a:t>, making sure it can move freely and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follow the sun.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Fill the food container</a:t>
            </a:r>
            <a:r>
              <a:rPr kumimoji="0" lang="en-US" altLang="en-US" sz="2400" b="0" i="0" u="none" strike="noStrike" cap="none" normalizeH="0" baseline="0" dirty="0">
                <a:ln>
                  <a:noFill/>
                </a:ln>
                <a:solidFill>
                  <a:schemeClr val="tx1"/>
                </a:solidFill>
                <a:effectLst/>
                <a:latin typeface="Arial" panose="020B0604020202020204" pitchFamily="34" charset="0"/>
              </a:rPr>
              <a:t> through the top hatch.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Turn on the system</a:t>
            </a:r>
            <a:r>
              <a:rPr kumimoji="0" lang="en-US" altLang="en-US" sz="2400" b="0" i="0" u="none" strike="noStrike" cap="none" normalizeH="0" baseline="0" dirty="0">
                <a:ln>
                  <a:noFill/>
                </a:ln>
                <a:solidFill>
                  <a:schemeClr val="tx1"/>
                </a:solidFill>
                <a:effectLst/>
                <a:latin typeface="Arial" panose="020B0604020202020204" pitchFamily="34" charset="0"/>
              </a:rPr>
              <a:t> – the Raspberry Pi Pico W will automatically </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start all functions.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The feeder runs on its own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Sensors check weight to allow only birds.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A servo dispenses food in small portions.</a:t>
            </a:r>
          </a:p>
          <a:p>
            <a:pPr marL="742950" lvl="1" indent="-285750" algn="l" eaLnBrk="0" fontAlgn="base" hangingPunct="0">
              <a:lnSpc>
                <a:spcPct val="100000"/>
              </a:lnSpc>
              <a:spcBef>
                <a:spcPct val="0"/>
              </a:spcBef>
              <a:spcAft>
                <a:spcPct val="0"/>
              </a:spcAft>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	Sensor errors are detected and logged.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At night</a:t>
            </a:r>
            <a:r>
              <a:rPr kumimoji="0" lang="en-US" altLang="en-US" sz="2400" b="0" i="0" u="none" strike="noStrike" cap="none" normalizeH="0" baseline="0" dirty="0">
                <a:ln>
                  <a:noFill/>
                </a:ln>
                <a:solidFill>
                  <a:schemeClr val="tx1"/>
                </a:solidFill>
                <a:effectLst/>
                <a:latin typeface="Arial" panose="020B0604020202020204" pitchFamily="34" charset="0"/>
              </a:rPr>
              <a:t>, the system goes into standby mode.</a:t>
            </a:r>
          </a:p>
        </p:txBody>
      </p:sp>
      <p:pic>
        <p:nvPicPr>
          <p:cNvPr id="5" name="Slide 6">
            <a:hlinkClick r:id="" action="ppaction://media"/>
            <a:extLst>
              <a:ext uri="{FF2B5EF4-FFF2-40B4-BE49-F238E27FC236}">
                <a16:creationId xmlns:a16="http://schemas.microsoft.com/office/drawing/2014/main" id="{FC4CC1CA-2A16-EE75-513B-A84B180029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3601" y="472552"/>
            <a:ext cx="406400" cy="406400"/>
          </a:xfrm>
          <a:prstGeom prst="rect">
            <a:avLst/>
          </a:prstGeom>
        </p:spPr>
      </p:pic>
    </p:spTree>
    <p:extLst>
      <p:ext uri="{BB962C8B-B14F-4D97-AF65-F5344CB8AC3E}">
        <p14:creationId xmlns:p14="http://schemas.microsoft.com/office/powerpoint/2010/main" val="21373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30" name="Group 1029">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31" name="Rectangle 1030">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1533790" y="218282"/>
            <a:ext cx="8830733" cy="936096"/>
          </a:xfrm>
        </p:spPr>
        <p:txBody>
          <a:bodyPr>
            <a:normAutofit/>
          </a:bodyPr>
          <a:lstStyle/>
          <a:p>
            <a:r>
              <a:rPr lang="en-US" sz="4400" dirty="0"/>
              <a:t>Block Diagram</a:t>
            </a:r>
          </a:p>
        </p:txBody>
      </p:sp>
      <p:grpSp>
        <p:nvGrpSpPr>
          <p:cNvPr id="1034" name="Group 1033">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5"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036"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7"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8"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9"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0"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1"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2"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3"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4"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5"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6"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47"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8"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9"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0"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1"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052"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3"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4"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5"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6"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7"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8"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9"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0"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1"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063" name="Group 1062">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64"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5"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6"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7"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8"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9"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0"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1"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2"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3"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pic>
        <p:nvPicPr>
          <p:cNvPr id="3" name="Picture 2">
            <a:extLst>
              <a:ext uri="{FF2B5EF4-FFF2-40B4-BE49-F238E27FC236}">
                <a16:creationId xmlns:a16="http://schemas.microsoft.com/office/drawing/2014/main" id="{56A7F6AE-7DEE-73FC-288F-257D97E636C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06616" y="1553193"/>
            <a:ext cx="8723206" cy="4668220"/>
          </a:xfrm>
          <a:prstGeom prst="rect">
            <a:avLst/>
          </a:prstGeom>
          <a:noFill/>
          <a:ln>
            <a:noFill/>
          </a:ln>
        </p:spPr>
      </p:pic>
      <p:pic>
        <p:nvPicPr>
          <p:cNvPr id="4" name="Slide 7">
            <a:hlinkClick r:id="" action="ppaction://media"/>
            <a:extLst>
              <a:ext uri="{FF2B5EF4-FFF2-40B4-BE49-F238E27FC236}">
                <a16:creationId xmlns:a16="http://schemas.microsoft.com/office/drawing/2014/main" id="{FAE4101F-2FB4-1DFF-E0FB-E1BF358684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48626" y="523876"/>
            <a:ext cx="406400" cy="406400"/>
          </a:xfrm>
          <a:prstGeom prst="rect">
            <a:avLst/>
          </a:prstGeom>
        </p:spPr>
      </p:pic>
    </p:spTree>
    <p:extLst>
      <p:ext uri="{BB962C8B-B14F-4D97-AF65-F5344CB8AC3E}">
        <p14:creationId xmlns:p14="http://schemas.microsoft.com/office/powerpoint/2010/main" val="158853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66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3" name="Picture 2" descr="A diagram of a machine&#10;&#10;AI-generated content may be incorrect.">
            <a:extLst>
              <a:ext uri="{FF2B5EF4-FFF2-40B4-BE49-F238E27FC236}">
                <a16:creationId xmlns:a16="http://schemas.microsoft.com/office/drawing/2014/main" id="{74DE7E56-4EF4-80E7-1CF3-D629CA292BEF}"/>
              </a:ext>
            </a:extLst>
          </p:cNvPr>
          <p:cNvPicPr>
            <a:picLocks noChangeAspect="1"/>
          </p:cNvPicPr>
          <p:nvPr/>
        </p:nvPicPr>
        <p:blipFill>
          <a:blip r:embed="rId4"/>
          <a:stretch>
            <a:fillRect/>
          </a:stretch>
        </p:blipFill>
        <p:spPr>
          <a:xfrm>
            <a:off x="3124200" y="1336040"/>
            <a:ext cx="6705600" cy="4722576"/>
          </a:xfrm>
          <a:prstGeom prst="rect">
            <a:avLst/>
          </a:prstGeom>
        </p:spPr>
      </p:pic>
      <p:pic>
        <p:nvPicPr>
          <p:cNvPr id="4" name="Slide 8">
            <a:hlinkClick r:id="" action="ppaction://media"/>
            <a:extLst>
              <a:ext uri="{FF2B5EF4-FFF2-40B4-BE49-F238E27FC236}">
                <a16:creationId xmlns:a16="http://schemas.microsoft.com/office/drawing/2014/main" id="{3CA40F87-8785-EE4B-D6B4-2C3FC6571D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9741" y="423863"/>
            <a:ext cx="406400" cy="406400"/>
          </a:xfrm>
          <a:prstGeom prst="rect">
            <a:avLst/>
          </a:prstGeom>
        </p:spPr>
      </p:pic>
    </p:spTree>
    <p:extLst>
      <p:ext uri="{BB962C8B-B14F-4D97-AF65-F5344CB8AC3E}">
        <p14:creationId xmlns:p14="http://schemas.microsoft.com/office/powerpoint/2010/main" val="5106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1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9F1-59FF-9616-54BF-0509132917FA}"/>
              </a:ext>
            </a:extLst>
          </p:cNvPr>
          <p:cNvSpPr>
            <a:spLocks noGrp="1"/>
          </p:cNvSpPr>
          <p:nvPr>
            <p:ph type="ctrTitle"/>
          </p:nvPr>
        </p:nvSpPr>
        <p:spPr>
          <a:xfrm>
            <a:off x="2761495" y="-104775"/>
            <a:ext cx="8001000" cy="1057276"/>
          </a:xfrm>
        </p:spPr>
        <p:txBody>
          <a:bodyPr>
            <a:normAutofit/>
          </a:bodyPr>
          <a:lstStyle/>
          <a:p>
            <a:r>
              <a:rPr lang="en-US" dirty="0"/>
              <a:t>Detailed Schematic</a:t>
            </a:r>
          </a:p>
        </p:txBody>
      </p:sp>
      <p:pic>
        <p:nvPicPr>
          <p:cNvPr id="4" name="Picture 3">
            <a:extLst>
              <a:ext uri="{FF2B5EF4-FFF2-40B4-BE49-F238E27FC236}">
                <a16:creationId xmlns:a16="http://schemas.microsoft.com/office/drawing/2014/main" id="{FA756FD1-9BBC-3281-4DEF-17FD609395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323657"/>
            <a:ext cx="7412502" cy="5251314"/>
          </a:xfrm>
          <a:prstGeom prst="rect">
            <a:avLst/>
          </a:prstGeom>
          <a:noFill/>
          <a:ln>
            <a:noFill/>
          </a:ln>
        </p:spPr>
      </p:pic>
      <p:pic>
        <p:nvPicPr>
          <p:cNvPr id="3" name="Sldie 9">
            <a:hlinkClick r:id="" action="ppaction://media"/>
            <a:extLst>
              <a:ext uri="{FF2B5EF4-FFF2-40B4-BE49-F238E27FC236}">
                <a16:creationId xmlns:a16="http://schemas.microsoft.com/office/drawing/2014/main" id="{FDBD080B-E9E1-51A2-568F-C8A811A313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1610" y="518226"/>
            <a:ext cx="406400" cy="406400"/>
          </a:xfrm>
          <a:prstGeom prst="rect">
            <a:avLst/>
          </a:prstGeom>
        </p:spPr>
      </p:pic>
    </p:spTree>
    <p:extLst>
      <p:ext uri="{BB962C8B-B14F-4D97-AF65-F5344CB8AC3E}">
        <p14:creationId xmlns:p14="http://schemas.microsoft.com/office/powerpoint/2010/main" val="35480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81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117</TotalTime>
  <Words>423</Words>
  <Application>Microsoft Office PowerPoint</Application>
  <PresentationFormat>Widescreen</PresentationFormat>
  <Paragraphs>50</Paragraphs>
  <Slides>15</Slides>
  <Notes>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Tw Cen MT</vt:lpstr>
      <vt:lpstr>Wingdings 3</vt:lpstr>
      <vt:lpstr>Circuit</vt:lpstr>
      <vt:lpstr>The Smart Bird Feeder</vt:lpstr>
      <vt:lpstr>Project Team 4</vt:lpstr>
      <vt:lpstr>outline</vt:lpstr>
      <vt:lpstr>Introduction</vt:lpstr>
      <vt:lpstr>Project Description</vt:lpstr>
      <vt:lpstr>How to Use It</vt:lpstr>
      <vt:lpstr>Block Diagram</vt:lpstr>
      <vt:lpstr>Detailed Schematic</vt:lpstr>
      <vt:lpstr>Detailed Schematic</vt:lpstr>
      <vt:lpstr>Flowchart</vt:lpstr>
      <vt:lpstr>PowerPoint Presentation</vt:lpstr>
      <vt:lpstr>How It Works</vt:lpstr>
      <vt:lpstr>Parts List and budget</vt:lpstr>
      <vt:lpstr>The Smart Bird Feeder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Wolf, Valentin</dc:creator>
  <cp:lastModifiedBy>Sean Copple</cp:lastModifiedBy>
  <cp:revision>28</cp:revision>
  <dcterms:created xsi:type="dcterms:W3CDTF">2025-04-28T12:48:41Z</dcterms:created>
  <dcterms:modified xsi:type="dcterms:W3CDTF">2025-06-09T00:09:54Z</dcterms:modified>
</cp:coreProperties>
</file>